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6" r:id="rId6"/>
    <p:sldId id="264" r:id="rId7"/>
    <p:sldId id="263" r:id="rId8"/>
    <p:sldId id="258" r:id="rId9"/>
    <p:sldId id="262" r:id="rId10"/>
    <p:sldId id="261" r:id="rId11"/>
    <p:sldId id="260" r:id="rId12"/>
    <p:sldId id="25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36135-4817-4BBC-BA87-57F00B222D0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97ECB-955A-47FB-AB0F-203B937F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8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Result Follow-up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 Referral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Radiology Referral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 Follow-up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 Program Enrollment (i.e. WIC)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In-House Referrals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 Health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97ECB-955A-47FB-AB0F-203B937FA4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9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D00C-681E-B286-8674-7ED56B168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3B883-072F-6988-3CDA-037AEEECA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1DEB-E66C-4109-3996-F0C6AC14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A88D3-FB85-60AB-BD94-0EF6FB13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F66D-A3C4-26A7-4DF2-17EBC10D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7708-08F1-F3FB-5C83-A2C20261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AC9CB-241E-227E-42F0-051A53B11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594D-10D7-6EEB-F167-66B6DC1A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2756-F7D0-FADC-0995-973E420B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622B-FE29-291D-0194-01814471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CDE35-22FA-3B83-642D-77B24F9AC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3EDF-2AFF-08D2-7DEF-3387AF755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13DD-8F82-6F8B-0D97-C5A1B931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BA13-9422-1B73-2357-A538B0E1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39DFD-1431-C937-55C2-9C19FEB2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8932-9DD8-83E3-3668-C15D109B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E1479-E92C-5033-1C0A-B5EE31381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4617-FAA3-B221-FA1B-FF26ECB6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F9D0-A0AA-82A1-D847-9ED0681F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1C212-E58E-C3E1-ACC5-0CE2F88B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0677-E110-04B0-4C54-47160B78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4B60C-37E9-E836-AA64-DE59C3E71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89DC-A8BA-4619-EDC8-32CEE756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0FA0-83FA-A9AF-D6C5-08D94359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45158-1E09-E5C1-C2AE-B0741C9A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4489-798D-31AF-2542-8AFAC63E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BB4B-8E14-2476-04CC-F2958D742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1F730-A04F-3760-685D-7674FF2A4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1FF6B-77D7-CD35-5284-29C12740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ACFB5-7F67-90C2-9FDE-E2FBFBE6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9ED09-DE82-B970-1855-AB77BF14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E40E-E01A-A3AE-0793-93CF0762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0481-DF2F-0295-6135-A9C678693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725EF-3A84-9A04-68FD-E93433498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C09E-960B-BB11-A9B7-E9E677B1E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54891-B3C6-4443-0DC7-2B5A65B42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3A3B6-7E07-6700-EAD2-5F74AA84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1083E-088A-5084-B8B1-8CEB756A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F2A5A-C01B-5E1C-377E-600D0396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D505-B1F8-ED2F-BBF7-F1B0AEE6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2B2A6-9CD8-8B3E-704E-BE64AE10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A3E0D-7535-C51A-19C8-A5E84443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B201A-B8FE-1218-2517-C3F2A099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F0F72-6C31-A702-7C77-59A44B0D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4177E-5C0C-5030-6AF0-F634627C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FF70B-AAF5-DC8E-7642-B94959DC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24B3-7E81-D3F8-2706-55E05E01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6436-10AB-888D-194F-C3DB07F8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DDA4B-AAE4-8C4F-0AB3-6739CB6AA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B400-5B8B-1C4F-E4A5-196517C6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A7938-8445-082D-879F-6A21D5C2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9C9BA-1753-4849-A70F-C16FACAA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EB04-D7C0-7C71-17F7-07ED8C85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9AAD7-41AF-6560-27F1-6201107BB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3F591-B40C-88BC-FE53-570604C1E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89ECF-27A6-41CC-59FE-1DDC14CF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DC50-C768-0380-4D38-01C137C4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B1AAE-48F5-A8BE-B25D-4F31C1CC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D0626-1DE8-4AE8-6B58-FB1739FC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9C09-767C-1891-43C1-785F2840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992FE-45CF-849B-BB88-341B8A24C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1F5FA-4905-7E54-755A-049028506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3539B-FC0D-6C07-5006-4D0F9D2F4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9179BC3-740C-EAA4-8A91-7A5D1E6F0D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4" y="318165"/>
            <a:ext cx="3400426" cy="3400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261B5-4B76-566C-0C71-0BAEA2B9E587}"/>
              </a:ext>
            </a:extLst>
          </p:cNvPr>
          <p:cNvSpPr txBox="1"/>
          <p:nvPr/>
        </p:nvSpPr>
        <p:spPr>
          <a:xfrm>
            <a:off x="811688" y="2993983"/>
            <a:ext cx="8173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Myriad Pro Light" panose="020B0403030403020204" pitchFamily="34" charset="0"/>
            </a:endParaRPr>
          </a:p>
          <a:p>
            <a:r>
              <a:rPr lang="en-US" sz="3600" b="1" dirty="0">
                <a:latin typeface="Myriad Pro Light" panose="020B0403030403020204" pitchFamily="34" charset="0"/>
              </a:rPr>
              <a:t>Referrals &amp; Tracking Management</a:t>
            </a:r>
          </a:p>
          <a:p>
            <a:endParaRPr lang="en-US" dirty="0">
              <a:latin typeface="Myriad Pro Light" panose="020B0403030403020204" pitchFamily="34" charset="0"/>
            </a:endParaRPr>
          </a:p>
          <a:p>
            <a:r>
              <a:rPr lang="en-US">
                <a:latin typeface="Myriad Pro Light" panose="020B0403030403020204" pitchFamily="34" charset="0"/>
              </a:rPr>
              <a:t>Steven </a:t>
            </a:r>
            <a:r>
              <a:rPr lang="en-US" dirty="0">
                <a:latin typeface="Myriad Pro Light" panose="020B0403030403020204" pitchFamily="34" charset="0"/>
              </a:rPr>
              <a:t>Bradley</a:t>
            </a:r>
          </a:p>
        </p:txBody>
      </p:sp>
    </p:spTree>
    <p:extLst>
      <p:ext uri="{BB962C8B-B14F-4D97-AF65-F5344CB8AC3E}">
        <p14:creationId xmlns:p14="http://schemas.microsoft.com/office/powerpoint/2010/main" val="234889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67E0-DDF4-4565-8F73-45156D9E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Incoming Referrals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D99FCE-8F5A-42C4-A1C5-12F54F0FF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1485"/>
            <a:ext cx="10515600" cy="34996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0D0966-AFB2-46BB-9660-9CC460AC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768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1D4BF0-E1B3-4F82-8F7E-9D90083E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Benefits of Advanced Referral Module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7078ED-D139-4DC6-81AB-161F019D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latin typeface="Myriad Pro Light"/>
              </a:rPr>
              <a:t>Easier, more Streamlined Follow-Up Process </a:t>
            </a:r>
          </a:p>
          <a:p>
            <a:r>
              <a:rPr lang="en-US" b="1" dirty="0">
                <a:latin typeface="Myriad Pro Light"/>
              </a:rPr>
              <a:t>Defined / Custom Referral Reasons ​</a:t>
            </a:r>
          </a:p>
          <a:p>
            <a:r>
              <a:rPr lang="en-US" b="1" dirty="0">
                <a:latin typeface="Myriad Pro Light"/>
              </a:rPr>
              <a:t>Link Relevant Patient Attachments (i.e. Lab Results) </a:t>
            </a:r>
          </a:p>
          <a:p>
            <a:r>
              <a:rPr lang="en-US" b="1" dirty="0">
                <a:latin typeface="Myriad Pro Light"/>
              </a:rPr>
              <a:t>Ability to Fax Directly from Referral Module</a:t>
            </a:r>
          </a:p>
          <a:p>
            <a:r>
              <a:rPr lang="en-US" b="1" dirty="0">
                <a:latin typeface="Myriad Pro Light"/>
              </a:rPr>
              <a:t>Bulk Actions in a Single Click </a:t>
            </a:r>
          </a:p>
          <a:p>
            <a:r>
              <a:rPr lang="en-US" b="1" dirty="0">
                <a:latin typeface="Myriad Pro Light"/>
              </a:rPr>
              <a:t>Existing Canned Report</a:t>
            </a:r>
          </a:p>
          <a:p>
            <a:r>
              <a:rPr lang="en-US" b="1" dirty="0">
                <a:latin typeface="Myriad Pro Light"/>
              </a:rPr>
              <a:t>Specific Worklist/ Dashboard for open Items</a:t>
            </a:r>
          </a:p>
          <a:p>
            <a:r>
              <a:rPr lang="en-US" b="1" dirty="0">
                <a:latin typeface="Myriad Pro Light"/>
              </a:rPr>
              <a:t>Advanced Searching &amp; Filtering ​</a:t>
            </a:r>
          </a:p>
          <a:p>
            <a:r>
              <a:rPr lang="en-US" b="1" dirty="0">
                <a:latin typeface="Myriad Pro Light"/>
              </a:rPr>
              <a:t>Pin Capabilities </a:t>
            </a:r>
          </a:p>
          <a:p>
            <a:pPr fontAlgn="base"/>
            <a:r>
              <a:rPr lang="en-US" b="1" dirty="0">
                <a:latin typeface="Myriad Pro Light"/>
              </a:rPr>
              <a:t>Improved Communication between Providers/Care Team ​​ ​</a:t>
            </a:r>
          </a:p>
          <a:p>
            <a:pPr fontAlgn="base"/>
            <a:r>
              <a:rPr lang="en-US" b="1" dirty="0">
                <a:latin typeface="Myriad Pro Light"/>
              </a:rPr>
              <a:t>Enhanced Referral Status Options ​</a:t>
            </a:r>
          </a:p>
          <a:p>
            <a:pPr marL="0" indent="0">
              <a:buNone/>
            </a:pPr>
            <a:endParaRPr lang="en-US" dirty="0"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239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E20630-CA5A-4CD3-80D6-1C8E2522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Making the Referral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FEBE-E329-4B7F-84C3-3A40E285C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8667C68A-199B-41C3-8D34-86B39DB4FAFA}"/>
              </a:ext>
            </a:extLst>
          </p:cNvPr>
          <p:cNvSpPr/>
          <p:nvPr/>
        </p:nvSpPr>
        <p:spPr>
          <a:xfrm>
            <a:off x="1096867" y="2894275"/>
            <a:ext cx="2854518" cy="19003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Creation </a:t>
            </a:r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D8283F1A-BC1A-420D-9C5B-DC62BB83ED85}"/>
              </a:ext>
            </a:extLst>
          </p:cNvPr>
          <p:cNvSpPr/>
          <p:nvPr/>
        </p:nvSpPr>
        <p:spPr>
          <a:xfrm>
            <a:off x="4672468" y="2894275"/>
            <a:ext cx="2854518" cy="19003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Assigning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9B0C3864-E1A2-4AB8-A22E-7C0C85BFADB8}"/>
              </a:ext>
            </a:extLst>
          </p:cNvPr>
          <p:cNvSpPr/>
          <p:nvPr/>
        </p:nvSpPr>
        <p:spPr>
          <a:xfrm>
            <a:off x="8240615" y="2894275"/>
            <a:ext cx="2854518" cy="19003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Faxing</a:t>
            </a:r>
          </a:p>
        </p:txBody>
      </p:sp>
      <p:sp>
        <p:nvSpPr>
          <p:cNvPr id="6" name="Arrow: Right 5">
            <a:hlinkClick r:id="rId6" action="ppaction://hlinksldjump"/>
            <a:extLst>
              <a:ext uri="{FF2B5EF4-FFF2-40B4-BE49-F238E27FC236}">
                <a16:creationId xmlns:a16="http://schemas.microsoft.com/office/drawing/2014/main" id="{BC98C60D-113A-49F2-B9DB-4BE84E216F7D}"/>
              </a:ext>
            </a:extLst>
          </p:cNvPr>
          <p:cNvSpPr/>
          <p:nvPr/>
        </p:nvSpPr>
        <p:spPr>
          <a:xfrm>
            <a:off x="8753383" y="56209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8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EE6724-0656-4752-8FB5-CA46FDAE4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254" y="1486785"/>
            <a:ext cx="8265492" cy="4805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10B23D-CC2B-407C-9618-C3819E48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Referral Creation</a:t>
            </a:r>
          </a:p>
        </p:txBody>
      </p:sp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F8EE03C0-76B0-4688-809B-14DF28DA9AEE}"/>
              </a:ext>
            </a:extLst>
          </p:cNvPr>
          <p:cNvSpPr/>
          <p:nvPr/>
        </p:nvSpPr>
        <p:spPr>
          <a:xfrm>
            <a:off x="596348" y="5807516"/>
            <a:ext cx="978408" cy="484632"/>
          </a:xfrm>
          <a:prstGeom prst="lef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8304E-D444-4978-B44C-A2CD88088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242" y="365125"/>
            <a:ext cx="6947137" cy="46826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BD53-D81E-43C5-8D85-2080E760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Assigning a Referral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7A7ABA-F274-4E04-85EA-641039557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82" y="1825625"/>
            <a:ext cx="7287435" cy="4351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0F7F45BA-8184-4AD2-B63B-8D50066A9EF0}"/>
              </a:ext>
            </a:extLst>
          </p:cNvPr>
          <p:cNvSpPr/>
          <p:nvPr/>
        </p:nvSpPr>
        <p:spPr>
          <a:xfrm>
            <a:off x="596348" y="5807516"/>
            <a:ext cx="978408" cy="484632"/>
          </a:xfrm>
          <a:prstGeom prst="lef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E4BC5-AF15-4832-97E5-90D622122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83" y="3018427"/>
            <a:ext cx="7164403" cy="3662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5BAB2E-46C4-4DD4-A661-DCA0C4AF9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1" y="1894021"/>
            <a:ext cx="11268073" cy="37028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FA07C2-01A5-4B3E-8E9A-6D81A014F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46" y="38893"/>
            <a:ext cx="6737556" cy="43513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AEA5-6B90-4F0B-91D7-3A9C0DA1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Faxing/ </a:t>
            </a:r>
            <a:r>
              <a:rPr lang="en-US" dirty="0" err="1">
                <a:latin typeface="Myriad Pro Light"/>
              </a:rPr>
              <a:t>eMessaging</a:t>
            </a:r>
            <a:r>
              <a:rPr lang="en-US" dirty="0">
                <a:latin typeface="Myriad Pro Light"/>
              </a:rPr>
              <a:t> Referrals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id="{445BF7FD-D74F-4E53-879F-26F33A2B13AA}"/>
              </a:ext>
            </a:extLst>
          </p:cNvPr>
          <p:cNvSpPr/>
          <p:nvPr/>
        </p:nvSpPr>
        <p:spPr>
          <a:xfrm>
            <a:off x="596348" y="5807516"/>
            <a:ext cx="978408" cy="484632"/>
          </a:xfrm>
          <a:prstGeom prst="lef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B6BEE-DFBD-48FC-AF29-64D4A2AF2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F3993-F7F0-4C65-A1D2-70960B5EE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44" y="1450935"/>
            <a:ext cx="8607469" cy="5041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0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BFBDFE-51E2-4457-83C1-47E95A98C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316" y="1506600"/>
            <a:ext cx="9603818" cy="4872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C8123-343A-46C7-8327-D43B92C9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Referral Worklist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737A3-F828-4EA2-AF0B-D2B8A5CE6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56" y="742094"/>
            <a:ext cx="5276850" cy="4419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0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49F762-87E2-46EA-9E6F-3CD80A4A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Follow Up Documentation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F7B785-608D-4AA3-BFE0-E4738A24B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14" y="1825625"/>
            <a:ext cx="6600171" cy="4351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67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967E0-DDF4-4565-8F73-45156D9E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anose="020B0403030403020204"/>
              </a:rPr>
              <a:t>Closing Out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20A74-D348-4CAC-9A10-46A2865DC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0215"/>
            <a:ext cx="10515600" cy="34621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673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3C78BC638F043ADC332075ADF6D9F" ma:contentTypeVersion="14" ma:contentTypeDescription="Create a new document." ma:contentTypeScope="" ma:versionID="d5ef9dc2e1f616cf4b4d98190987f1cd">
  <xsd:schema xmlns:xsd="http://www.w3.org/2001/XMLSchema" xmlns:xs="http://www.w3.org/2001/XMLSchema" xmlns:p="http://schemas.microsoft.com/office/2006/metadata/properties" xmlns:ns2="ee36578f-8222-40a7-863e-3e150c1c0bf7" xmlns:ns3="5a202a1f-a3da-4432-b65e-905e9552fcf8" targetNamespace="http://schemas.microsoft.com/office/2006/metadata/properties" ma:root="true" ma:fieldsID="dcca7ba743b1513ef1db5282c68629f5" ns2:_="" ns3:_="">
    <xsd:import namespace="ee36578f-8222-40a7-863e-3e150c1c0bf7"/>
    <xsd:import namespace="5a202a1f-a3da-4432-b65e-905e9552f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6578f-8222-40a7-863e-3e150c1c0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f8d8871-522c-4e67-9b15-3f589a5b8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2a1f-a3da-4432-b65e-905e9552fcf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7b29e12-a39a-402d-8173-4fbb2591f3db}" ma:internalName="TaxCatchAll" ma:showField="CatchAllData" ma:web="5a202a1f-a3da-4432-b65e-905e9552f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202a1f-a3da-4432-b65e-905e9552fcf8"/>
    <lcf76f155ced4ddcb4097134ff3c332f xmlns="ee36578f-8222-40a7-863e-3e150c1c0b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F0E477-6ABB-4641-A8F2-6741D785F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6578f-8222-40a7-863e-3e150c1c0bf7"/>
    <ds:schemaRef ds:uri="5a202a1f-a3da-4432-b65e-905e9552f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CB7779-9522-459C-AFBD-49247C3A64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B87761-8AA1-4105-91E7-A970CC7734F5}">
  <ds:schemaRefs>
    <ds:schemaRef ds:uri="http://schemas.microsoft.com/office/2006/documentManagement/types"/>
    <ds:schemaRef ds:uri="ee36578f-8222-40a7-863e-3e150c1c0bf7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5a202a1f-a3da-4432-b65e-905e9552fcf8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4654</TotalTime>
  <Words>136</Words>
  <Application>Microsoft Office PowerPoint</Application>
  <PresentationFormat>Widescreen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Benefits of Advanced Referral Module</vt:lpstr>
      <vt:lpstr>Making the Referral </vt:lpstr>
      <vt:lpstr>Referral Creation</vt:lpstr>
      <vt:lpstr>Assigning a Referral </vt:lpstr>
      <vt:lpstr>Faxing/ eMessaging Referrals</vt:lpstr>
      <vt:lpstr>Referral Worklist</vt:lpstr>
      <vt:lpstr>Follow Up Documentation</vt:lpstr>
      <vt:lpstr>Closing Out </vt:lpstr>
      <vt:lpstr>Incoming Referrals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DeVoile</dc:creator>
  <cp:lastModifiedBy>Kristina Cramarossa</cp:lastModifiedBy>
  <cp:revision>31</cp:revision>
  <dcterms:created xsi:type="dcterms:W3CDTF">2023-08-22T16:15:59Z</dcterms:created>
  <dcterms:modified xsi:type="dcterms:W3CDTF">2023-10-02T17:00:46Z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0x010100D583C78BC638F043ADC332075ADF6D9F</vt:lpwstr>
  </property>
</Properties>
</file>